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38"/>
    <p:restoredTop sz="94607"/>
  </p:normalViewPr>
  <p:slideViewPr>
    <p:cSldViewPr snapToGrid="0" snapToObjects="1">
      <p:cViewPr varScale="1">
        <p:scale>
          <a:sx n="202" d="100"/>
          <a:sy n="202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Дворовые территории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E1-AA45-8CF6-F86DADCB41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E1-AA45-8CF6-F86DADCB41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E1-AA45-8CF6-F86DADCB41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E1-AA45-8CF6-F86DADCB41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E1-AA45-8CF6-F86DADCB41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 округ</c:v>
                </c:pt>
                <c:pt idx="1">
                  <c:v>2 округ</c:v>
                </c:pt>
                <c:pt idx="2">
                  <c:v>3 округ</c:v>
                </c:pt>
                <c:pt idx="3">
                  <c:v>4 округ</c:v>
                </c:pt>
                <c:pt idx="4">
                  <c:v>5 округ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18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9-7B4B-A429-1D6522F00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конкурса по 10 лотам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B-0444-953D-AD11C6EE8E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7B-0444-953D-AD11C6EE8E2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F7B-0444-953D-AD11C6EE8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Победители</c:v>
                </c:pt>
                <c:pt idx="1">
                  <c:v>Победитель не выявлен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7B-0444-953D-AD11C6EE8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Заседаний СД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8D-2C4E-A7A2-B8AFE1F03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8D-2C4E-A7A2-B8AFE1F03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FF-754B-8BEF-1B84BD5AC9E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88D-2C4E-A7A2-B8AFE1F03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Очередных</c:v>
                </c:pt>
                <c:pt idx="1">
                  <c:v>Внеочередных</c:v>
                </c:pt>
                <c:pt idx="2">
                  <c:v>Не состоялись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8D-2C4E-A7A2-B8AFE1F03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Инициаторы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44-2D41-8C7E-8ED4B4A6F8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44-2D41-8C7E-8ED4B4A6F8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61-8C4A-8D07-C547889D7F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61-8C4A-8D07-C547889D7F6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A44-2D41-8C7E-8ED4B4A6F8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Глава МО</c:v>
                </c:pt>
                <c:pt idx="1">
                  <c:v>Депутаты МО</c:v>
                </c:pt>
                <c:pt idx="2">
                  <c:v>АМО</c:v>
                </c:pt>
                <c:pt idx="3">
                  <c:v>Управа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145</c:v>
                </c:pt>
                <c:pt idx="2">
                  <c:v>44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44-2D41-8C7E-8ED4B4A6F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вопросов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EC-5444-9F49-C96DDC2D4A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EC-5444-9F49-C96DDC2D4AE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DEC-5444-9F49-C96DDC2D4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Принято Решений</c:v>
                </c:pt>
                <c:pt idx="1">
                  <c:v>Отклонено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232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EC-5444-9F49-C96DDC2D4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Инициаторы обращений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44-2D41-8C7E-8ED4B4A6F8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44-2D41-8C7E-8ED4B4A6F8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A44-2D41-8C7E-8ED4B4A6F8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Граждане МО</c:v>
                </c:pt>
                <c:pt idx="1">
                  <c:v>Органы исполнительной власти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249</c:v>
                </c:pt>
                <c:pt idx="1">
                  <c:v>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44-2D41-8C7E-8ED4B4A6F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Заседания комиссий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44-2D41-8C7E-8ED4B4A6F8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44-2D41-8C7E-8ED4B4A6F8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7C-BE48-A422-87F761E740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7C-BE48-A422-87F761E740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7C-BE48-A422-87F761E740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7C-BE48-A422-87F761E740F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7C-BE48-A422-87F761E740F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7C-BE48-A422-87F761E740F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97C-BE48-A422-87F761E740F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97C-BE48-A422-87F761E740F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97C-BE48-A422-87F761E74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6">
                  <c:v>2</c:v>
                </c:pt>
                <c:pt idx="7">
                  <c:v>7</c:v>
                </c:pt>
                <c:pt idx="8">
                  <c:v>5</c:v>
                </c:pt>
                <c:pt idx="9">
                  <c:v>9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44-2D41-8C7E-8ED4B4A6F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Приём граждан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51-C64D-B4F0-D4A4334D45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51-C64D-B4F0-D4A4334D45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C5-6F46-BA49-A35691FCED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C5-6F46-BA49-A35691FCED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5C5-6F46-BA49-A35691FCED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C51-C64D-B4F0-D4A4334D45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 округ</c:v>
                </c:pt>
                <c:pt idx="1">
                  <c:v>2 округ</c:v>
                </c:pt>
                <c:pt idx="2">
                  <c:v>3 округ</c:v>
                </c:pt>
                <c:pt idx="3">
                  <c:v>4 округ</c:v>
                </c:pt>
                <c:pt idx="4">
                  <c:v>5 округ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</c:v>
                </c:pt>
                <c:pt idx="1">
                  <c:v>89</c:v>
                </c:pt>
                <c:pt idx="2">
                  <c:v>94</c:v>
                </c:pt>
                <c:pt idx="3">
                  <c:v>57</c:v>
                </c:pt>
                <c:pt idx="4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51-C64D-B4F0-D4A4334D4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Приём и консультирование граждан главой МО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51-C64D-B4F0-D4A4334D45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51-C64D-B4F0-D4A4334D45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E3-1F4A-8DE7-90EF18C6EAD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C51-C64D-B4F0-D4A4334D45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Личный приём</c:v>
                </c:pt>
                <c:pt idx="1">
                  <c:v>Без записи</c:v>
                </c:pt>
                <c:pt idx="2">
                  <c:v>По телефону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390</c:v>
                </c:pt>
                <c:pt idx="2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51-C64D-B4F0-D4A4334D4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Парки и скверы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F-3A4D-BEC0-4B7164A4E7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2F-3A4D-BEC0-4B7164A4E7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2F-3A4D-BEC0-4B7164A4E7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 округ</c:v>
                </c:pt>
                <c:pt idx="1">
                  <c:v>4 округ</c:v>
                </c:pt>
                <c:pt idx="2">
                  <c:v>5 округ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9-CC4C-80E7-C15D309FD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Ограждающие устрйства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426C-BF47-B5F5-227C8DE963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26C-BF47-B5F5-227C8DE9636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426C-BF47-B5F5-227C8DE9636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26C-BF47-B5F5-227C8DE9636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26C-BF47-B5F5-227C8DE96369}"/>
              </c:ext>
            </c:extLst>
          </c:dPt>
          <c:dLbls>
            <c:dLbl>
              <c:idx val="0"/>
              <c:layout>
                <c:manualLayout>
                  <c:x val="1.6444789310663118E-2"/>
                  <c:y val="-1.746556354029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6C-BF47-B5F5-227C8DE96369}"/>
                </c:ext>
              </c:extLst>
            </c:dLbl>
            <c:dLbl>
              <c:idx val="1"/>
              <c:layout>
                <c:manualLayout>
                  <c:x val="1.7798543177084777E-2"/>
                  <c:y val="-9.5881374478233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514718515976232E-2"/>
                      <c:h val="6.79193976761185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26C-BF47-B5F5-227C8DE96369}"/>
                </c:ext>
              </c:extLst>
            </c:dLbl>
            <c:dLbl>
              <c:idx val="2"/>
              <c:layout>
                <c:manualLayout>
                  <c:x val="1.9152083870706434E-2"/>
                  <c:y val="-1.629172776730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6C-BF47-B5F5-227C8DE96369}"/>
                </c:ext>
              </c:extLst>
            </c:dLbl>
            <c:dLbl>
              <c:idx val="3"/>
              <c:layout>
                <c:manualLayout>
                  <c:x val="1.7692702881882984E-2"/>
                  <c:y val="-1.2468687587014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6C-BF47-B5F5-227C8DE96369}"/>
                </c:ext>
              </c:extLst>
            </c:dLbl>
            <c:dLbl>
              <c:idx val="4"/>
              <c:layout>
                <c:manualLayout>
                  <c:x val="1.6243767360259901E-2"/>
                  <c:y val="-4.0609409743828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440184778183046E-2"/>
                      <c:h val="6.79193976761185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26C-BF47-B5F5-227C8DE963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Поступило</c:v>
                </c:pt>
                <c:pt idx="1">
                  <c:v>Рассмотрено</c:v>
                </c:pt>
                <c:pt idx="2">
                  <c:v>Согласовано</c:v>
                </c:pt>
                <c:pt idx="3">
                  <c:v>Отменено</c:v>
                </c:pt>
                <c:pt idx="4">
                  <c:v>Внесено изменений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26</c:v>
                </c:pt>
                <c:pt idx="2">
                  <c:v>22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C-BF47-B5F5-227C8DE96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750863"/>
        <c:axId val="346752543"/>
        <c:axId val="0"/>
      </c:bar3DChart>
      <c:catAx>
        <c:axId val="34675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ru-RU"/>
          </a:p>
        </c:txPr>
        <c:crossAx val="346752543"/>
        <c:crosses val="autoZero"/>
        <c:auto val="1"/>
        <c:lblAlgn val="ctr"/>
        <c:lblOffset val="100"/>
        <c:noMultiLvlLbl val="0"/>
      </c:catAx>
      <c:valAx>
        <c:axId val="34675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750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Капитальный ремонт МКД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AC-C54D-A314-B846810AFA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AC-C54D-A314-B846810AFA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AC-C54D-A314-B846810AFA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AC-C54D-A314-B846810AFA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AC-C54D-A314-B846810AFA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 округ</c:v>
                </c:pt>
                <c:pt idx="1">
                  <c:v>2 округ</c:v>
                </c:pt>
                <c:pt idx="2">
                  <c:v>3 округ</c:v>
                </c:pt>
                <c:pt idx="3">
                  <c:v>4 округ</c:v>
                </c:pt>
                <c:pt idx="4">
                  <c:v>5 округ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</c:v>
                </c:pt>
                <c:pt idx="1">
                  <c:v>40</c:v>
                </c:pt>
                <c:pt idx="2">
                  <c:v>27</c:v>
                </c:pt>
                <c:pt idx="3">
                  <c:v>26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3-6D44-B764-4F86A1C86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Вызовы ФКР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5-444F-9443-A941516CE3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5-444F-9443-A941516CE3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26-8742-A209-BD5067A9FF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26-8742-A209-BD5067A9FF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D26-8742-A209-BD5067A9FF7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355-444F-9443-A941516CE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 округ</c:v>
                </c:pt>
                <c:pt idx="1">
                  <c:v>2 округ</c:v>
                </c:pt>
                <c:pt idx="2">
                  <c:v>3 округ</c:v>
                </c:pt>
                <c:pt idx="3">
                  <c:v>4 округ</c:v>
                </c:pt>
                <c:pt idx="4">
                  <c:v>5 округ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</c:v>
                </c:pt>
                <c:pt idx="1">
                  <c:v>48</c:v>
                </c:pt>
                <c:pt idx="2">
                  <c:v>12</c:v>
                </c:pt>
                <c:pt idx="3">
                  <c:v>75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55-444F-9443-A941516CE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Сезонные кафе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1F8-C84C-AB2B-A4C5DCD2A5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B-B745-B453-518CA07BF8C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1F8-C84C-AB2B-A4C5DCD2A5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Согласовано</c:v>
                </c:pt>
                <c:pt idx="1">
                  <c:v>Отказано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3-6D44-B764-4F86A1C86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Объектов НТО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7A-4842-A587-EE04E78E6E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7A-4842-A587-EE04E78E6E2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37A-4842-A587-EE04E78E6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Согласовано</c:v>
                </c:pt>
                <c:pt idx="1">
                  <c:v>Отказано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7A-4842-A587-EE04E78E6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6441035985275097E-2"/>
          <c:y val="0.13612899375183588"/>
          <c:w val="0.48564637385340204"/>
          <c:h val="0.790253181299376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Направления расходования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89-7248-AFEF-58DC22188D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89-7248-AFEF-58DC22188D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89-7248-AFEF-58DC22188D7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89-7248-AFEF-58DC22188D7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89-7248-AFEF-58DC22188D72}"/>
              </c:ext>
            </c:extLst>
          </c:dPt>
          <c:dLbls>
            <c:dLbl>
              <c:idx val="3"/>
              <c:layout>
                <c:manualLayout>
                  <c:x val="6.8307903539004608E-2"/>
                  <c:y val="0.115185531503550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89-7248-AFEF-58DC22188D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Ремонт квартир ветеранов и сирот</c:v>
                </c:pt>
                <c:pt idx="1">
                  <c:v>Материальная помощь</c:v>
                </c:pt>
                <c:pt idx="2">
                  <c:v>Ремонт спортивных площадок</c:v>
                </c:pt>
                <c:pt idx="3">
                  <c:v>Установка пожарной сигнализации</c:v>
                </c:pt>
                <c:pt idx="4">
                  <c:v>Ремонт досуговых клубов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1635487.44</c:v>
                </c:pt>
                <c:pt idx="1">
                  <c:v>500000</c:v>
                </c:pt>
                <c:pt idx="2">
                  <c:v>1940966.33</c:v>
                </c:pt>
                <c:pt idx="3">
                  <c:v>259248</c:v>
                </c:pt>
                <c:pt idx="4">
                  <c:v>6239298.2300000004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3-6D44-B764-4F86A1C86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06785880824145"/>
          <c:y val="0.15652653051375962"/>
          <c:w val="0.30193887834233168"/>
          <c:h val="0.69449063828641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Конкурс досуговых клубов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8D-2C4E-A7A2-B8AFE1F03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8D-2C4E-A7A2-B8AFE1F03B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 Narrow" panose="020B0604020202020204" pitchFamily="34" charset="0"/>
                      <a:ea typeface="+mn-ea"/>
                      <a:cs typeface="Arial Narrow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88D-2C4E-A7A2-B8AFE1F03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Допущено</c:v>
                </c:pt>
                <c:pt idx="1">
                  <c:v>Отказано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8D-2C4E-A7A2-B8AFE1F03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06B4A-088F-7142-B99E-D40F6F2DBF0E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AE55-9725-1C4F-89E5-350F7C63A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FA57-74D2-C94C-9C79-0817E135904D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AAAF-1FD2-DA4E-B0DB-969025043AD8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1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702-42A4-B743-A314-3D86EF823A04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1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3ABA-0D40-9547-AE39-509CB8AAA4B2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0365-C625-8144-8929-99F81E968882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57D-52EE-AC48-9507-1DFCC5CD9DB1}" type="datetime1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7B4-905B-604F-B2B5-AD243FC5602F}" type="datetime1">
              <a:rPr lang="ru-RU" smtClean="0"/>
              <a:t>19.03.2019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6D5E-3611-544B-BBD8-D443A2E113D3}" type="datetime1">
              <a:rPr lang="ru-RU" smtClean="0"/>
              <a:t>19.03.2019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8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024E-A925-094E-98BE-45243E800C86}" type="datetime1">
              <a:rPr lang="ru-RU" smtClean="0"/>
              <a:t>19.03.2019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7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DC94-83A8-6C44-A71B-F7A335213585}" type="datetime1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D94-BFCB-1344-88CA-99EE37DC7B4F}" type="datetime1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5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08BE-4217-8746-BB53-7D028837A5B0}" type="datetime1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F1EA-DF66-C045-89E4-FF9B7A185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6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resnyaofficial" TargetMode="External"/><Relationship Id="rId2" Type="http://schemas.openxmlformats.org/officeDocument/2006/relationships/hyperlink" Target="http://www.presnyavmo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instagram.com/presnya.offici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DE1DED1-43CF-504F-89EC-89F14BF7EDAC}"/>
              </a:ext>
            </a:extLst>
          </p:cNvPr>
          <p:cNvSpPr txBox="1"/>
          <p:nvPr/>
        </p:nvSpPr>
        <p:spPr>
          <a:xfrm>
            <a:off x="1762966" y="4975597"/>
            <a:ext cx="5618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работе Совета депутатов в 2018 году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A61772-6668-5845-BD6B-67566CB108BD}"/>
              </a:ext>
            </a:extLst>
          </p:cNvPr>
          <p:cNvSpPr txBox="1"/>
          <p:nvPr/>
        </p:nvSpPr>
        <p:spPr>
          <a:xfrm>
            <a:off x="3880497" y="6454131"/>
            <a:ext cx="1383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г. Москва, 2019 г.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23A414-DCB1-FB4E-8678-D01C75AA4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339" y="2413000"/>
            <a:ext cx="29083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9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вопросов на заседаниях Совета депутатов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ходе проведения заседаний Совета депутатов рассмотрено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вопросов: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отклонено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принято Решений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232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Разном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направлено депутатских запросов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0854558-134A-8143-A581-42640A669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333245"/>
              </p:ext>
            </p:extLst>
          </p:nvPr>
        </p:nvGraphicFramePr>
        <p:xfrm>
          <a:off x="4759315" y="3049365"/>
          <a:ext cx="3296511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2F8FAC1-23C8-8144-A92A-02FF878AC3F9}"/>
              </a:ext>
            </a:extLst>
          </p:cNvPr>
          <p:cNvSpPr txBox="1"/>
          <p:nvPr/>
        </p:nvSpPr>
        <p:spPr>
          <a:xfrm>
            <a:off x="6192608" y="4159520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266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BF6D391B-0833-DD4F-90BD-FA086CF21C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177554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508984A-E864-2C47-8E6B-894DA70AF9F3}"/>
              </a:ext>
            </a:extLst>
          </p:cNvPr>
          <p:cNvSpPr txBox="1"/>
          <p:nvPr/>
        </p:nvSpPr>
        <p:spPr>
          <a:xfrm>
            <a:off x="2521467" y="415196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266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AB8EB47-188E-244A-8F34-009D1AA63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0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обращений, поступивших в адрес Совета депутатов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в адрес Совета депутатов поступило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821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обращение, из них: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граждан -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249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органов исполнительной власти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572,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0854558-134A-8143-A581-42640A669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277606"/>
              </p:ext>
            </p:extLst>
          </p:nvPr>
        </p:nvGraphicFramePr>
        <p:xfrm>
          <a:off x="4759315" y="3049365"/>
          <a:ext cx="3296511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2F8FAC1-23C8-8144-A92A-02FF878AC3F9}"/>
              </a:ext>
            </a:extLst>
          </p:cNvPr>
          <p:cNvSpPr txBox="1"/>
          <p:nvPr/>
        </p:nvSpPr>
        <p:spPr>
          <a:xfrm>
            <a:off x="6192609" y="4159520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821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FC7CA9-6018-C348-9DDE-8662B1CD3B98}"/>
              </a:ext>
            </a:extLst>
          </p:cNvPr>
          <p:cNvSpPr txBox="1"/>
          <p:nvPr/>
        </p:nvSpPr>
        <p:spPr>
          <a:xfrm>
            <a:off x="1275492" y="2303767"/>
            <a:ext cx="38199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Управа Пресненского района – 346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Префектура ЦАО – 130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Совет муниципальных образований –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Фонд капитального ремонта –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монументальному искусству –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Прокуратура –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Геральдический совета –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региональной безопасности –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городского имущества –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Мосгорнаследие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–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Мосжилинспекция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–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территориальных органов –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ОМВД России по Пресненскому району –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экономической политики –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транспорта –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Московская городская Дума –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ГБУ «Жилищник Пресненского района» –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юстиции –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культуры –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ЖКХ и Б –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Контрольно-счётная палата –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ГБУ «Автомобильные дороги» – 2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9FC5CA2-3F76-CE44-9DA3-A7B3C5C5A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7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Работа постоянных комиссий Совета депутатов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Решениями Совета депутатов было создано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постоянных комиссии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момента утверждения было проведено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заседаний 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0854558-134A-8143-A581-42640A669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39451"/>
              </p:ext>
            </p:extLst>
          </p:nvPr>
        </p:nvGraphicFramePr>
        <p:xfrm>
          <a:off x="4759315" y="3049365"/>
          <a:ext cx="3296511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2F8FAC1-23C8-8144-A92A-02FF878AC3F9}"/>
              </a:ext>
            </a:extLst>
          </p:cNvPr>
          <p:cNvSpPr txBox="1"/>
          <p:nvPr/>
        </p:nvSpPr>
        <p:spPr>
          <a:xfrm>
            <a:off x="6233486" y="4159520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52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617044-6821-C748-9508-61D38595EF35}"/>
              </a:ext>
            </a:extLst>
          </p:cNvPr>
          <p:cNvSpPr txBox="1"/>
          <p:nvPr/>
        </p:nvSpPr>
        <p:spPr>
          <a:xfrm>
            <a:off x="1275492" y="2399797"/>
            <a:ext cx="39586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организации работы Совета депутатов и депутатской этики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бюджета и финансов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ЖКУ населения, реновации жилищного фонда и капитального ремонта зданий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здравоохранения, социальной защиты населения, опеки и попечительства, физкультурно-оздоровительной и спортивной работы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безопасности, охраны общественного порядка и антитеррористической защищенности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развитию местного самоуправления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защите домашних и бездомных животных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поддержке и развитию малого бизнеса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молодежной политики, досуга, культурного развития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вопросам экологии, землепользования и градостроительства, развития транспорта и дорожно-транспортной инфраструктуры –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228600" indent="-228600">
              <a:buAutoNum type="arabicPeriod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по культуре -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E14BF56-86BC-7C4D-9C2A-F8E6CDE5C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8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Личный приём граждан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главой МО и депутатами Совета депутатов осуществлялся личный приём граждан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EB70443-2537-7E4A-BF52-644F0C30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440671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D583C3-3D95-0841-B461-F80A1A3C7109}"/>
              </a:ext>
            </a:extLst>
          </p:cNvPr>
          <p:cNvSpPr txBox="1"/>
          <p:nvPr/>
        </p:nvSpPr>
        <p:spPr>
          <a:xfrm>
            <a:off x="2521470" y="415196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424</a:t>
            </a:r>
            <a:endParaRPr lang="ru-RU" sz="1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36DCFB7-2912-F044-AD2F-B3E2DA03FA94}"/>
              </a:ext>
            </a:extLst>
          </p:cNvPr>
          <p:cNvSpPr/>
          <p:nvPr/>
        </p:nvSpPr>
        <p:spPr>
          <a:xfrm>
            <a:off x="4946636" y="2119101"/>
            <a:ext cx="35687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Пальгова В.О. 	- 32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Юшин А.П. 		- 50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Яновицкая Т.П. 	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4*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Васильев Н.В. 	- 41*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Грехова Т.А. 		- 10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Денисова Е.К. 	- 38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Алексеев А.Г. 	- 20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Юмалин Д.П. 	- 65*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Яндиев М.И. 	- 9*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Гесслер К.А. 	- 55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Ивашкина Е.В. 	- 0*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Ромашкевич А.Ю. 	- 2*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Ахметова Г.И.	- 23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Носиков В.В. 	- 17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Ситдиков А.У. 	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F17C7C-D0B1-2942-9525-BF08CDA226D3}"/>
              </a:ext>
            </a:extLst>
          </p:cNvPr>
          <p:cNvSpPr txBox="1"/>
          <p:nvPr/>
        </p:nvSpPr>
        <p:spPr>
          <a:xfrm>
            <a:off x="214411" y="6157453"/>
            <a:ext cx="53687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- данные на основе записи граждан на личный приём по телефону Совета депутатов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DA6B57B-2F6D-5F40-935F-942D8ABC7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3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Личный приём и консультирование граждан главой МО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главой МО было проведено: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Личный приём граждан по записи в дни приёма – 65*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Личный приём граждан без предварительной записи -  около 390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по текущим вопросам по телефону – около 520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EB70443-2537-7E4A-BF52-644F0C30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841762"/>
              </p:ext>
            </p:extLst>
          </p:nvPr>
        </p:nvGraphicFramePr>
        <p:xfrm>
          <a:off x="610772" y="3041808"/>
          <a:ext cx="4251314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D583C3-3D95-0841-B461-F80A1A3C7109}"/>
              </a:ext>
            </a:extLst>
          </p:cNvPr>
          <p:cNvSpPr txBox="1"/>
          <p:nvPr/>
        </p:nvSpPr>
        <p:spPr>
          <a:xfrm>
            <a:off x="2521469" y="415196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975</a:t>
            </a:r>
            <a:endParaRPr lang="ru-RU" sz="1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F17C7C-D0B1-2942-9525-BF08CDA226D3}"/>
              </a:ext>
            </a:extLst>
          </p:cNvPr>
          <p:cNvSpPr txBox="1"/>
          <p:nvPr/>
        </p:nvSpPr>
        <p:spPr>
          <a:xfrm>
            <a:off x="214411" y="6157453"/>
            <a:ext cx="53687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- данные на основе записи граждан на личный приём по телефону Совета депутатов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4A2D9F1-2098-3347-85AC-009FFCCF1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7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информирования населения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информирования населения о работе органа местного самоуправления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информирование населения о работе Совета депутатов осуществлялось по средством распространения информации: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МО –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www.presnyavmo.ru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официальной группе в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https://www.facebook.com/presnyaofficial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https://Instagram.com/presnya.official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официальных группах Комиссий Совета депутатов в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личных страницах депутатов Совета депутатов в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бюллетене «Московский муниципальный вестник»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бюллетене администрации МО «На Пресне»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депутатами Совета депутатов на личных приёмах граждан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59E2649-57C8-F544-9276-2B81FCEA7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9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п.1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2" y="1288104"/>
            <a:ext cx="7239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п.1 ст.1 Закона города Москвы от 11.07.2012 №39 «О наделении органов местного самоуправления муниципальных округов в городе Москве отдельными полномочиями города Москвы» в 2018 году Советом депутатов МО Пресненский были заслушаны и приняты: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Ежегодный отчёт главы управы Пресненского района;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руководителя ГБУ «Жилищник Пресненского района»;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руководителя МФЦ «Мои документы» Пресненского района;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руководителей амбулаторно-поликлинических учреждений Пресненского района;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руководителя ТЦСО «Арбат» и филиала «Пресненский»;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Ежегодный отчёт руководителя МБУ «Центр досуга и творчества Пресня» -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 не принят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1ED7F1D-8B52-864A-BA76-ADD66109A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9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п.2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2" y="1288104"/>
            <a:ext cx="7239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 адресный перечень дворовых территорий для проведения работ по благоустройству;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Участие в комиссии по приёмке работ: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благоустройству дворовых территорий;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благоустройству парков и скверов;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1D9D485-114D-FE4A-BCBF-D8D2A214F3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531182"/>
              </p:ext>
            </p:extLst>
          </p:nvPr>
        </p:nvGraphicFramePr>
        <p:xfrm>
          <a:off x="1275492" y="3041808"/>
          <a:ext cx="2921874" cy="252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3709CC4D-7061-C94A-8197-9BF8EF605D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2558684"/>
              </p:ext>
            </p:extLst>
          </p:nvPr>
        </p:nvGraphicFramePr>
        <p:xfrm>
          <a:off x="5049332" y="3041808"/>
          <a:ext cx="2817235" cy="252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44CFB87-3EB6-BD4E-A24C-59CB326C6167}"/>
              </a:ext>
            </a:extLst>
          </p:cNvPr>
          <p:cNvSpPr txBox="1"/>
          <p:nvPr/>
        </p:nvSpPr>
        <p:spPr>
          <a:xfrm>
            <a:off x="2562342" y="4151963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38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8BB918-9B9A-F745-970D-0EE3A68C120A}"/>
              </a:ext>
            </a:extLst>
          </p:cNvPr>
          <p:cNvSpPr txBox="1"/>
          <p:nvPr/>
        </p:nvSpPr>
        <p:spPr>
          <a:xfrm>
            <a:off x="6324738" y="415196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2C3D43C-D490-F14C-926E-80F9D3038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6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п.2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2" y="1288104"/>
            <a:ext cx="7239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Ограждающие устройства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рамках постановления Правительства Москвы от 02.07.2013 №428-ПП «О порядке установки ограждающих устройств на придомовых территориях в городе Москве»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профильной Комиссией рассмотрены обращения граждан по установке ограждающих устройств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CE88EE1-4073-6C43-85C3-827F88CAF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8672133"/>
              </p:ext>
            </p:extLst>
          </p:nvPr>
        </p:nvGraphicFramePr>
        <p:xfrm>
          <a:off x="2226485" y="2880623"/>
          <a:ext cx="4691030" cy="312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A653E7-F2B6-D34D-B6CF-AF297EDC0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0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п.3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2" y="1288104"/>
            <a:ext cx="7239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многоквартирных домов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профильной Комиссией рассмотрено обращение управы Пресненского района и согласован адресный перечень МКД, подлежащих капитальному ремонту в 2018 году: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перечень вошло МКД -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217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Получено вызовов для участия в работе комиссий, осуществляющих открытие и приёмку работ по капитальному ремонту МКД -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222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2C175EC-B886-3B41-9073-921E4C2E3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5811845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A3D99D-56EA-4C47-95D6-42BB440AD1CF}"/>
              </a:ext>
            </a:extLst>
          </p:cNvPr>
          <p:cNvSpPr txBox="1"/>
          <p:nvPr/>
        </p:nvSpPr>
        <p:spPr>
          <a:xfrm>
            <a:off x="2521465" y="415196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217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33CC46E3-31BD-7E4B-9426-8410AA74EF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0590191"/>
              </p:ext>
            </p:extLst>
          </p:nvPr>
        </p:nvGraphicFramePr>
        <p:xfrm>
          <a:off x="4946634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4B10EE7-D423-8749-A536-FBF3D5A0C0A1}"/>
              </a:ext>
            </a:extLst>
          </p:cNvPr>
          <p:cNvSpPr txBox="1"/>
          <p:nvPr/>
        </p:nvSpPr>
        <p:spPr>
          <a:xfrm>
            <a:off x="6192837" y="4151963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222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EDCDB3E-0C77-634F-9504-71D1E3B78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1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п.5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361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Согласование сезонных кафе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профильной Комиссией рассмотрены обращения префектуры ЦАО: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Обращений – 68;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Всего объектов - 68.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2C175EC-B886-3B41-9073-921E4C2E3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187764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A3D99D-56EA-4C47-95D6-42BB440AD1CF}"/>
              </a:ext>
            </a:extLst>
          </p:cNvPr>
          <p:cNvSpPr txBox="1"/>
          <p:nvPr/>
        </p:nvSpPr>
        <p:spPr>
          <a:xfrm>
            <a:off x="2562342" y="4151963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68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CD5280-26A2-814A-8F88-4C817507A5A9}"/>
              </a:ext>
            </a:extLst>
          </p:cNvPr>
          <p:cNvSpPr txBox="1"/>
          <p:nvPr/>
        </p:nvSpPr>
        <p:spPr>
          <a:xfrm>
            <a:off x="4895420" y="1288103"/>
            <a:ext cx="3619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Согласование НТО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профильной Комиссией рассмотрены обращения префектуры ЦАО: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Обращений – 7;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Рассмотрено обращений – 6;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Всего объектов - 16.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1BD0197-7A9B-3A42-9D17-8EC8555465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9685316"/>
              </p:ext>
            </p:extLst>
          </p:nvPr>
        </p:nvGraphicFramePr>
        <p:xfrm>
          <a:off x="4946634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0B1140A-6A04-2F40-9EF9-3DC449EF698D}"/>
              </a:ext>
            </a:extLst>
          </p:cNvPr>
          <p:cNvSpPr txBox="1"/>
          <p:nvPr/>
        </p:nvSpPr>
        <p:spPr>
          <a:xfrm>
            <a:off x="6274589" y="415196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06C350F-0DF1-FF48-BDC8-D3FA68992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7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п.6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по социально-экономическому развитию района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профильными Комиссиями распределены и согласованны средства на социально-экономическое развитие района из средств 484-ПП в общей сумме 10 574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999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руб.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2C175EC-B886-3B41-9073-921E4C2E3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740077"/>
              </p:ext>
            </p:extLst>
          </p:nvPr>
        </p:nvGraphicFramePr>
        <p:xfrm>
          <a:off x="1425688" y="2446809"/>
          <a:ext cx="6135454" cy="34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A3D99D-56EA-4C47-95D6-42BB440AD1CF}"/>
              </a:ext>
            </a:extLst>
          </p:cNvPr>
          <p:cNvSpPr txBox="1"/>
          <p:nvPr/>
        </p:nvSpPr>
        <p:spPr>
          <a:xfrm>
            <a:off x="2981702" y="4105341"/>
            <a:ext cx="922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10 574 </a:t>
            </a:r>
            <a:r>
              <a:rPr 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999</a:t>
            </a:r>
            <a:endParaRPr lang="ru-RU" sz="1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DBCD4F-2881-1F42-AC0B-DB97B1A0F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6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отдельных полномочий города Москвы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п.7 ст.1 Закон города Москвы от 11.07.2012 №39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Конкурс досуговых клубов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и профильными Комиссиями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 перечень нежилых помещений, предназначенный для организации досуговой, социально-воспитательной, физкультурно-оздоровительной и спортивной работы с население по месту жительства –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объектов,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проведен конкурс на право заключения договора на безвозмездной основе на реализацию социальной программы,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Советом депутатов определены победители конкурса.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25385EA-2F7E-F946-AF37-7CB89EC1F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3072885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726D81-6ED7-2C4B-8B98-54071C5D88AB}"/>
              </a:ext>
            </a:extLst>
          </p:cNvPr>
          <p:cNvSpPr txBox="1"/>
          <p:nvPr/>
        </p:nvSpPr>
        <p:spPr>
          <a:xfrm>
            <a:off x="2562342" y="4151963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629339A-C07D-0744-A0EC-F8024F391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323417"/>
              </p:ext>
            </p:extLst>
          </p:nvPr>
        </p:nvGraphicFramePr>
        <p:xfrm>
          <a:off x="4759315" y="3049365"/>
          <a:ext cx="3296511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D919998-5AC0-2245-948E-36F1C65F225E}"/>
              </a:ext>
            </a:extLst>
          </p:cNvPr>
          <p:cNvSpPr txBox="1"/>
          <p:nvPr/>
        </p:nvSpPr>
        <p:spPr>
          <a:xfrm>
            <a:off x="6233483" y="4159520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D8B57BC-92CB-8144-A4C3-2322A74D2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8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9B1534-40C2-3147-8517-F851BD505B3F}"/>
              </a:ext>
            </a:extLst>
          </p:cNvPr>
          <p:cNvSpPr txBox="1"/>
          <p:nvPr/>
        </p:nvSpPr>
        <p:spPr>
          <a:xfrm>
            <a:off x="195493" y="6403674"/>
            <a:ext cx="5585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Отчёт главы муниципального округа Пресненский, о работе Совета депутатов в 2018 году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628EA7-D5D6-4C48-B46D-5A25D150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F1EA-DF66-C045-89E4-FF9B7A185DC1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9F1C2-DA63-E247-B58A-FC49D51219FF}"/>
              </a:ext>
            </a:extLst>
          </p:cNvPr>
          <p:cNvSpPr txBox="1"/>
          <p:nvPr/>
        </p:nvSpPr>
        <p:spPr>
          <a:xfrm>
            <a:off x="1275492" y="563439"/>
            <a:ext cx="723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в сфере текущей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64391-2F06-5645-A86A-238E950DC862}"/>
              </a:ext>
            </a:extLst>
          </p:cNvPr>
          <p:cNvSpPr txBox="1"/>
          <p:nvPr/>
        </p:nvSpPr>
        <p:spPr>
          <a:xfrm>
            <a:off x="1275493" y="1288104"/>
            <a:ext cx="7239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Участие в заседаниях Совета депутатов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2018 году депутаты Совета депутатов муниципального округа Пресненский приняли участие в 15 заседаниях Совета депутатов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25385EA-2F7E-F946-AF37-7CB89EC1F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773021"/>
              </p:ext>
            </p:extLst>
          </p:nvPr>
        </p:nvGraphicFramePr>
        <p:xfrm>
          <a:off x="1275491" y="3041808"/>
          <a:ext cx="2921875" cy="25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726D81-6ED7-2C4B-8B98-54071C5D88AB}"/>
              </a:ext>
            </a:extLst>
          </p:cNvPr>
          <p:cNvSpPr txBox="1"/>
          <p:nvPr/>
        </p:nvSpPr>
        <p:spPr>
          <a:xfrm>
            <a:off x="2562342" y="4151963"/>
            <a:ext cx="34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B81BC6-78D1-F749-8551-4B4BF99287DF}"/>
              </a:ext>
            </a:extLst>
          </p:cNvPr>
          <p:cNvSpPr/>
          <p:nvPr/>
        </p:nvSpPr>
        <p:spPr>
          <a:xfrm>
            <a:off x="4946636" y="2119101"/>
            <a:ext cx="35687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Пальгова В.О. 	- 10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Юшин А.П. 		- 15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Яновицкая Т.П. 	- 15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Васильев Н.В. 	- 15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Грехова Т.А. 		- 11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Денисова Е.К. 	- 12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Алексеев А.Г. 	- 13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Юмалин Д.П. 	- 13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Яндиев М.И. 	- 12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Гесслер К.А. 	- 12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Ивашкина Е.В. 	- 13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Ромашкевич А.Ю. 	- 10</a:t>
            </a:r>
          </a:p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избирательный округ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Ахметова Г.И.	- 12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Носиков В.В. 	- 13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Ситдиков А.У. 	- 13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130049D-3F3C-8D4B-B344-E87C4EB85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2" y="208105"/>
            <a:ext cx="1080000" cy="3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35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1342</Words>
  <Application>Microsoft Macintosh PowerPoint</Application>
  <PresentationFormat>Экран (4:3)</PresentationFormat>
  <Paragraphs>254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 Umalin</dc:creator>
  <cp:lastModifiedBy>Dima Umalin</cp:lastModifiedBy>
  <cp:revision>44</cp:revision>
  <dcterms:created xsi:type="dcterms:W3CDTF">2019-03-12T10:24:54Z</dcterms:created>
  <dcterms:modified xsi:type="dcterms:W3CDTF">2019-03-19T14:34:39Z</dcterms:modified>
</cp:coreProperties>
</file>